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2" r:id="rId2"/>
    <p:sldId id="275" r:id="rId3"/>
    <p:sldId id="280" r:id="rId4"/>
    <p:sldId id="261" r:id="rId5"/>
    <p:sldId id="263" r:id="rId6"/>
    <p:sldId id="278" r:id="rId7"/>
    <p:sldId id="279" r:id="rId8"/>
    <p:sldId id="265" r:id="rId9"/>
    <p:sldId id="272" r:id="rId10"/>
    <p:sldId id="266" r:id="rId11"/>
    <p:sldId id="268" r:id="rId12"/>
    <p:sldId id="267" r:id="rId13"/>
    <p:sldId id="264" r:id="rId14"/>
    <p:sldId id="270" r:id="rId15"/>
    <p:sldId id="274" r:id="rId16"/>
    <p:sldId id="271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D39F6B-EAB9-4A97-B620-E9BC88196C32}" v="32" dt="2026-03-18T01:44:36.4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55637" autoAdjust="0"/>
  </p:normalViewPr>
  <p:slideViewPr>
    <p:cSldViewPr snapToGrid="0">
      <p:cViewPr varScale="1">
        <p:scale>
          <a:sx n="35" d="100"/>
          <a:sy n="35" d="100"/>
        </p:scale>
        <p:origin x="186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ie Lawson" userId="2271382c-098f-4ec4-8fdd-fb4f9d036fbe" providerId="ADAL" clId="{97DB7A04-0D40-4A20-96EF-D7C618DF7871}"/>
    <pc:docChg chg="custSel addSld delSld modSld">
      <pc:chgData name="Jamie Lawson" userId="2271382c-098f-4ec4-8fdd-fb4f9d036fbe" providerId="ADAL" clId="{97DB7A04-0D40-4A20-96EF-D7C618DF7871}" dt="2026-03-18T01:45:19.793" v="1831" actId="20577"/>
      <pc:docMkLst>
        <pc:docMk/>
      </pc:docMkLst>
      <pc:sldChg chg="modSp mod modAnim">
        <pc:chgData name="Jamie Lawson" userId="2271382c-098f-4ec4-8fdd-fb4f9d036fbe" providerId="ADAL" clId="{97DB7A04-0D40-4A20-96EF-D7C618DF7871}" dt="2026-03-18T01:36:36.743" v="1771"/>
        <pc:sldMkLst>
          <pc:docMk/>
          <pc:sldMk cId="1847717939" sldId="261"/>
        </pc:sldMkLst>
        <pc:spChg chg="mod">
          <ac:chgData name="Jamie Lawson" userId="2271382c-098f-4ec4-8fdd-fb4f9d036fbe" providerId="ADAL" clId="{97DB7A04-0D40-4A20-96EF-D7C618DF7871}" dt="2026-03-18T01:36:27.803" v="1769" actId="1076"/>
          <ac:spMkLst>
            <pc:docMk/>
            <pc:sldMk cId="1847717939" sldId="261"/>
            <ac:spMk id="3" creationId="{EC391C99-F681-A231-D236-C2881BC7D7E5}"/>
          </ac:spMkLst>
        </pc:spChg>
      </pc:sldChg>
      <pc:sldChg chg="modSp mod">
        <pc:chgData name="Jamie Lawson" userId="2271382c-098f-4ec4-8fdd-fb4f9d036fbe" providerId="ADAL" clId="{97DB7A04-0D40-4A20-96EF-D7C618DF7871}" dt="2026-03-18T01:45:19.793" v="1831" actId="20577"/>
        <pc:sldMkLst>
          <pc:docMk/>
          <pc:sldMk cId="1182602095" sldId="262"/>
        </pc:sldMkLst>
        <pc:spChg chg="mod">
          <ac:chgData name="Jamie Lawson" userId="2271382c-098f-4ec4-8fdd-fb4f9d036fbe" providerId="ADAL" clId="{97DB7A04-0D40-4A20-96EF-D7C618DF7871}" dt="2026-03-18T01:45:19.793" v="1831" actId="20577"/>
          <ac:spMkLst>
            <pc:docMk/>
            <pc:sldMk cId="1182602095" sldId="262"/>
            <ac:spMk id="2" creationId="{DD622E87-6FBC-C351-4DC9-21E4F7DF3B80}"/>
          </ac:spMkLst>
        </pc:spChg>
      </pc:sldChg>
      <pc:sldChg chg="modSp del mod">
        <pc:chgData name="Jamie Lawson" userId="2271382c-098f-4ec4-8fdd-fb4f9d036fbe" providerId="ADAL" clId="{97DB7A04-0D40-4A20-96EF-D7C618DF7871}" dt="2026-03-17T20:10:29.178" v="298" actId="2696"/>
        <pc:sldMkLst>
          <pc:docMk/>
          <pc:sldMk cId="2485423532" sldId="263"/>
        </pc:sldMkLst>
        <pc:spChg chg="mod">
          <ac:chgData name="Jamie Lawson" userId="2271382c-098f-4ec4-8fdd-fb4f9d036fbe" providerId="ADAL" clId="{97DB7A04-0D40-4A20-96EF-D7C618DF7871}" dt="2026-03-17T20:05:28.373" v="148" actId="20577"/>
          <ac:spMkLst>
            <pc:docMk/>
            <pc:sldMk cId="2485423532" sldId="263"/>
            <ac:spMk id="2" creationId="{B5F33056-C78E-FA77-4D3F-56FC55A3B753}"/>
          </ac:spMkLst>
        </pc:spChg>
      </pc:sldChg>
      <pc:sldChg chg="modSp add mod">
        <pc:chgData name="Jamie Lawson" userId="2271382c-098f-4ec4-8fdd-fb4f9d036fbe" providerId="ADAL" clId="{97DB7A04-0D40-4A20-96EF-D7C618DF7871}" dt="2026-03-17T20:18:23.774" v="471" actId="20577"/>
        <pc:sldMkLst>
          <pc:docMk/>
          <pc:sldMk cId="2637289323" sldId="263"/>
        </pc:sldMkLst>
        <pc:spChg chg="mod">
          <ac:chgData name="Jamie Lawson" userId="2271382c-098f-4ec4-8fdd-fb4f9d036fbe" providerId="ADAL" clId="{97DB7A04-0D40-4A20-96EF-D7C618DF7871}" dt="2026-03-17T20:18:23.774" v="471" actId="20577"/>
          <ac:spMkLst>
            <pc:docMk/>
            <pc:sldMk cId="2637289323" sldId="263"/>
            <ac:spMk id="2" creationId="{B5F33056-C78E-FA77-4D3F-56FC55A3B753}"/>
          </ac:spMkLst>
        </pc:spChg>
      </pc:sldChg>
      <pc:sldChg chg="modSp mod modAnim">
        <pc:chgData name="Jamie Lawson" userId="2271382c-098f-4ec4-8fdd-fb4f9d036fbe" providerId="ADAL" clId="{97DB7A04-0D40-4A20-96EF-D7C618DF7871}" dt="2026-03-18T01:42:13.475" v="1782"/>
        <pc:sldMkLst>
          <pc:docMk/>
          <pc:sldMk cId="132075055" sldId="264"/>
        </pc:sldMkLst>
        <pc:spChg chg="mod">
          <ac:chgData name="Jamie Lawson" userId="2271382c-098f-4ec4-8fdd-fb4f9d036fbe" providerId="ADAL" clId="{97DB7A04-0D40-4A20-96EF-D7C618DF7871}" dt="2026-03-17T20:33:08.886" v="1416" actId="113"/>
          <ac:spMkLst>
            <pc:docMk/>
            <pc:sldMk cId="132075055" sldId="264"/>
            <ac:spMk id="3" creationId="{009F73AC-3027-DACE-7418-D1F5A7A6D5AD}"/>
          </ac:spMkLst>
        </pc:spChg>
      </pc:sldChg>
      <pc:sldChg chg="modSp mod modAnim">
        <pc:chgData name="Jamie Lawson" userId="2271382c-098f-4ec4-8fdd-fb4f9d036fbe" providerId="ADAL" clId="{97DB7A04-0D40-4A20-96EF-D7C618DF7871}" dt="2026-03-18T01:36:55.281" v="1773"/>
        <pc:sldMkLst>
          <pc:docMk/>
          <pc:sldMk cId="77720112" sldId="265"/>
        </pc:sldMkLst>
        <pc:spChg chg="mod">
          <ac:chgData name="Jamie Lawson" userId="2271382c-098f-4ec4-8fdd-fb4f9d036fbe" providerId="ADAL" clId="{97DB7A04-0D40-4A20-96EF-D7C618DF7871}" dt="2026-03-18T00:13:06.552" v="1764" actId="20577"/>
          <ac:spMkLst>
            <pc:docMk/>
            <pc:sldMk cId="77720112" sldId="265"/>
            <ac:spMk id="3" creationId="{E861ED67-7D02-B119-D7CB-804E036F6461}"/>
          </ac:spMkLst>
        </pc:spChg>
      </pc:sldChg>
      <pc:sldChg chg="modSp mod modAnim">
        <pc:chgData name="Jamie Lawson" userId="2271382c-098f-4ec4-8fdd-fb4f9d036fbe" providerId="ADAL" clId="{97DB7A04-0D40-4A20-96EF-D7C618DF7871}" dt="2026-03-18T01:37:15.080" v="1777"/>
        <pc:sldMkLst>
          <pc:docMk/>
          <pc:sldMk cId="3552132475" sldId="266"/>
        </pc:sldMkLst>
        <pc:spChg chg="mod">
          <ac:chgData name="Jamie Lawson" userId="2271382c-098f-4ec4-8fdd-fb4f9d036fbe" providerId="ADAL" clId="{97DB7A04-0D40-4A20-96EF-D7C618DF7871}" dt="2026-03-17T20:24:40.676" v="1055" actId="113"/>
          <ac:spMkLst>
            <pc:docMk/>
            <pc:sldMk cId="3552132475" sldId="266"/>
            <ac:spMk id="3" creationId="{3B6CBAEC-32CA-B6F3-6015-93DE2DA760F2}"/>
          </ac:spMkLst>
        </pc:spChg>
      </pc:sldChg>
      <pc:sldChg chg="modSp mod modAnim">
        <pc:chgData name="Jamie Lawson" userId="2271382c-098f-4ec4-8fdd-fb4f9d036fbe" providerId="ADAL" clId="{97DB7A04-0D40-4A20-96EF-D7C618DF7871}" dt="2026-03-18T01:42:00.479" v="1781"/>
        <pc:sldMkLst>
          <pc:docMk/>
          <pc:sldMk cId="4052443454" sldId="267"/>
        </pc:sldMkLst>
        <pc:spChg chg="mod">
          <ac:chgData name="Jamie Lawson" userId="2271382c-098f-4ec4-8fdd-fb4f9d036fbe" providerId="ADAL" clId="{97DB7A04-0D40-4A20-96EF-D7C618DF7871}" dt="2026-03-17T20:28:35.538" v="1252" actId="27636"/>
          <ac:spMkLst>
            <pc:docMk/>
            <pc:sldMk cId="4052443454" sldId="267"/>
            <ac:spMk id="3" creationId="{D46B5989-7D40-E089-6959-EC11505F97EB}"/>
          </ac:spMkLst>
        </pc:spChg>
      </pc:sldChg>
      <pc:sldChg chg="modSp mod modAnim">
        <pc:chgData name="Jamie Lawson" userId="2271382c-098f-4ec4-8fdd-fb4f9d036fbe" providerId="ADAL" clId="{97DB7A04-0D40-4A20-96EF-D7C618DF7871}" dt="2026-03-18T01:41:11.008" v="1779"/>
        <pc:sldMkLst>
          <pc:docMk/>
          <pc:sldMk cId="4245920504" sldId="268"/>
        </pc:sldMkLst>
        <pc:spChg chg="mod">
          <ac:chgData name="Jamie Lawson" userId="2271382c-098f-4ec4-8fdd-fb4f9d036fbe" providerId="ADAL" clId="{97DB7A04-0D40-4A20-96EF-D7C618DF7871}" dt="2026-03-17T20:27:44.690" v="1206" actId="113"/>
          <ac:spMkLst>
            <pc:docMk/>
            <pc:sldMk cId="4245920504" sldId="268"/>
            <ac:spMk id="3" creationId="{F33474E2-F2F8-A4DD-558B-7AF832EF39D0}"/>
          </ac:spMkLst>
        </pc:spChg>
      </pc:sldChg>
      <pc:sldChg chg="modSp mod modAnim">
        <pc:chgData name="Jamie Lawson" userId="2271382c-098f-4ec4-8fdd-fb4f9d036fbe" providerId="ADAL" clId="{97DB7A04-0D40-4A20-96EF-D7C618DF7871}" dt="2026-03-18T01:43:13.714" v="1784"/>
        <pc:sldMkLst>
          <pc:docMk/>
          <pc:sldMk cId="4199253161" sldId="270"/>
        </pc:sldMkLst>
        <pc:spChg chg="mod">
          <ac:chgData name="Jamie Lawson" userId="2271382c-098f-4ec4-8fdd-fb4f9d036fbe" providerId="ADAL" clId="{97DB7A04-0D40-4A20-96EF-D7C618DF7871}" dt="2026-03-17T20:34:07.274" v="1468" actId="20577"/>
          <ac:spMkLst>
            <pc:docMk/>
            <pc:sldMk cId="4199253161" sldId="270"/>
            <ac:spMk id="2" creationId="{D0ED1E9F-0077-E64F-41E9-3B13EDA1455C}"/>
          </ac:spMkLst>
        </pc:spChg>
        <pc:spChg chg="mod">
          <ac:chgData name="Jamie Lawson" userId="2271382c-098f-4ec4-8fdd-fb4f9d036fbe" providerId="ADAL" clId="{97DB7A04-0D40-4A20-96EF-D7C618DF7871}" dt="2026-03-17T20:35:24.634" v="1526" actId="113"/>
          <ac:spMkLst>
            <pc:docMk/>
            <pc:sldMk cId="4199253161" sldId="270"/>
            <ac:spMk id="3" creationId="{B919169F-8E68-D02B-1674-1E33800088B9}"/>
          </ac:spMkLst>
        </pc:spChg>
      </pc:sldChg>
      <pc:sldChg chg="modSp mod modAnim">
        <pc:chgData name="Jamie Lawson" userId="2271382c-098f-4ec4-8fdd-fb4f9d036fbe" providerId="ADAL" clId="{97DB7A04-0D40-4A20-96EF-D7C618DF7871}" dt="2026-03-18T01:44:25.742" v="1788"/>
        <pc:sldMkLst>
          <pc:docMk/>
          <pc:sldMk cId="305286016" sldId="271"/>
        </pc:sldMkLst>
        <pc:spChg chg="mod">
          <ac:chgData name="Jamie Lawson" userId="2271382c-098f-4ec4-8fdd-fb4f9d036fbe" providerId="ADAL" clId="{97DB7A04-0D40-4A20-96EF-D7C618DF7871}" dt="2026-03-17T20:38:04.928" v="1648" actId="20577"/>
          <ac:spMkLst>
            <pc:docMk/>
            <pc:sldMk cId="305286016" sldId="271"/>
            <ac:spMk id="3" creationId="{C889310F-C34A-DAC9-841E-9BFC9FF2BF93}"/>
          </ac:spMkLst>
        </pc:spChg>
      </pc:sldChg>
      <pc:sldChg chg="modSp mod modAnim">
        <pc:chgData name="Jamie Lawson" userId="2271382c-098f-4ec4-8fdd-fb4f9d036fbe" providerId="ADAL" clId="{97DB7A04-0D40-4A20-96EF-D7C618DF7871}" dt="2026-03-18T01:37:05.508" v="1775"/>
        <pc:sldMkLst>
          <pc:docMk/>
          <pc:sldMk cId="52649764" sldId="272"/>
        </pc:sldMkLst>
        <pc:spChg chg="mod">
          <ac:chgData name="Jamie Lawson" userId="2271382c-098f-4ec4-8fdd-fb4f9d036fbe" providerId="ADAL" clId="{97DB7A04-0D40-4A20-96EF-D7C618DF7871}" dt="2026-03-17T20:08:46.167" v="225" actId="20577"/>
          <ac:spMkLst>
            <pc:docMk/>
            <pc:sldMk cId="52649764" sldId="272"/>
            <ac:spMk id="2" creationId="{C650DB4D-A524-73B8-4F50-2EAFF5410A0A}"/>
          </ac:spMkLst>
        </pc:spChg>
        <pc:spChg chg="mod">
          <ac:chgData name="Jamie Lawson" userId="2271382c-098f-4ec4-8fdd-fb4f9d036fbe" providerId="ADAL" clId="{97DB7A04-0D40-4A20-96EF-D7C618DF7871}" dt="2026-03-17T20:26:39.956" v="1164" actId="20577"/>
          <ac:spMkLst>
            <pc:docMk/>
            <pc:sldMk cId="52649764" sldId="272"/>
            <ac:spMk id="3" creationId="{61772962-5649-2108-1C78-0747B365B6AD}"/>
          </ac:spMkLst>
        </pc:spChg>
      </pc:sldChg>
      <pc:sldChg chg="modSp mod modAnim">
        <pc:chgData name="Jamie Lawson" userId="2271382c-098f-4ec4-8fdd-fb4f9d036fbe" providerId="ADAL" clId="{97DB7A04-0D40-4A20-96EF-D7C618DF7871}" dt="2026-03-18T01:44:36.432" v="1790"/>
        <pc:sldMkLst>
          <pc:docMk/>
          <pc:sldMk cId="3093964328" sldId="273"/>
        </pc:sldMkLst>
        <pc:spChg chg="mod">
          <ac:chgData name="Jamie Lawson" userId="2271382c-098f-4ec4-8fdd-fb4f9d036fbe" providerId="ADAL" clId="{97DB7A04-0D40-4A20-96EF-D7C618DF7871}" dt="2026-03-17T20:38:29.614" v="1671" actId="20577"/>
          <ac:spMkLst>
            <pc:docMk/>
            <pc:sldMk cId="3093964328" sldId="273"/>
            <ac:spMk id="3" creationId="{D5E562C9-C335-C61D-D544-BD7D0F4667AE}"/>
          </ac:spMkLst>
        </pc:spChg>
      </pc:sldChg>
      <pc:sldChg chg="modSp mod modAnim">
        <pc:chgData name="Jamie Lawson" userId="2271382c-098f-4ec4-8fdd-fb4f9d036fbe" providerId="ADAL" clId="{97DB7A04-0D40-4A20-96EF-D7C618DF7871}" dt="2026-03-18T01:43:24.479" v="1786"/>
        <pc:sldMkLst>
          <pc:docMk/>
          <pc:sldMk cId="2865219534" sldId="274"/>
        </pc:sldMkLst>
        <pc:spChg chg="mod">
          <ac:chgData name="Jamie Lawson" userId="2271382c-098f-4ec4-8fdd-fb4f9d036fbe" providerId="ADAL" clId="{97DB7A04-0D40-4A20-96EF-D7C618DF7871}" dt="2026-03-17T20:36:23.791" v="1559" actId="20577"/>
          <ac:spMkLst>
            <pc:docMk/>
            <pc:sldMk cId="2865219534" sldId="274"/>
            <ac:spMk id="3" creationId="{A31B5BE0-E6A1-9E76-1495-20FBF257CFBA}"/>
          </ac:spMkLst>
        </pc:spChg>
      </pc:sldChg>
      <pc:sldChg chg="modSp mod modAnim">
        <pc:chgData name="Jamie Lawson" userId="2271382c-098f-4ec4-8fdd-fb4f9d036fbe" providerId="ADAL" clId="{97DB7A04-0D40-4A20-96EF-D7C618DF7871}" dt="2026-03-18T01:36:04.349" v="1766"/>
        <pc:sldMkLst>
          <pc:docMk/>
          <pc:sldMk cId="2090340570" sldId="275"/>
        </pc:sldMkLst>
        <pc:spChg chg="mod">
          <ac:chgData name="Jamie Lawson" userId="2271382c-098f-4ec4-8fdd-fb4f9d036fbe" providerId="ADAL" clId="{97DB7A04-0D40-4A20-96EF-D7C618DF7871}" dt="2026-03-17T20:03:26.311" v="66" actId="6549"/>
          <ac:spMkLst>
            <pc:docMk/>
            <pc:sldMk cId="2090340570" sldId="275"/>
            <ac:spMk id="2" creationId="{954E9E75-9317-92D7-9FAA-26E77DDFF3CE}"/>
          </ac:spMkLst>
        </pc:spChg>
        <pc:spChg chg="mod">
          <ac:chgData name="Jamie Lawson" userId="2271382c-098f-4ec4-8fdd-fb4f9d036fbe" providerId="ADAL" clId="{97DB7A04-0D40-4A20-96EF-D7C618DF7871}" dt="2026-03-17T20:10:12.259" v="297" actId="20577"/>
          <ac:spMkLst>
            <pc:docMk/>
            <pc:sldMk cId="2090340570" sldId="275"/>
            <ac:spMk id="3" creationId="{F1E1EE06-C6CF-A7A1-BE4A-5FFD8FB725CC}"/>
          </ac:spMkLst>
        </pc:spChg>
      </pc:sldChg>
      <pc:sldChg chg="modSp del mod">
        <pc:chgData name="Jamie Lawson" userId="2271382c-098f-4ec4-8fdd-fb4f9d036fbe" providerId="ADAL" clId="{97DB7A04-0D40-4A20-96EF-D7C618DF7871}" dt="2026-03-17T20:10:29.178" v="298" actId="2696"/>
        <pc:sldMkLst>
          <pc:docMk/>
          <pc:sldMk cId="270688097" sldId="278"/>
        </pc:sldMkLst>
        <pc:spChg chg="mod">
          <ac:chgData name="Jamie Lawson" userId="2271382c-098f-4ec4-8fdd-fb4f9d036fbe" providerId="ADAL" clId="{97DB7A04-0D40-4A20-96EF-D7C618DF7871}" dt="2026-03-17T20:06:08.097" v="169" actId="20577"/>
          <ac:spMkLst>
            <pc:docMk/>
            <pc:sldMk cId="270688097" sldId="278"/>
            <ac:spMk id="2" creationId="{7BBB2A69-918E-4F71-75C7-447B560EFA2E}"/>
          </ac:spMkLst>
        </pc:spChg>
      </pc:sldChg>
      <pc:sldChg chg="modSp add mod">
        <pc:chgData name="Jamie Lawson" userId="2271382c-098f-4ec4-8fdd-fb4f9d036fbe" providerId="ADAL" clId="{97DB7A04-0D40-4A20-96EF-D7C618DF7871}" dt="2026-03-17T20:11:45.968" v="346"/>
        <pc:sldMkLst>
          <pc:docMk/>
          <pc:sldMk cId="2580455320" sldId="278"/>
        </pc:sldMkLst>
        <pc:spChg chg="mod">
          <ac:chgData name="Jamie Lawson" userId="2271382c-098f-4ec4-8fdd-fb4f9d036fbe" providerId="ADAL" clId="{97DB7A04-0D40-4A20-96EF-D7C618DF7871}" dt="2026-03-17T20:11:42.424" v="343" actId="20577"/>
          <ac:spMkLst>
            <pc:docMk/>
            <pc:sldMk cId="2580455320" sldId="278"/>
            <ac:spMk id="2" creationId="{7BBB2A69-918E-4F71-75C7-447B560EFA2E}"/>
          </ac:spMkLst>
        </pc:spChg>
        <pc:spChg chg="mod">
          <ac:chgData name="Jamie Lawson" userId="2271382c-098f-4ec4-8fdd-fb4f9d036fbe" providerId="ADAL" clId="{97DB7A04-0D40-4A20-96EF-D7C618DF7871}" dt="2026-03-17T20:11:34.600" v="341" actId="27636"/>
          <ac:spMkLst>
            <pc:docMk/>
            <pc:sldMk cId="2580455320" sldId="278"/>
            <ac:spMk id="3" creationId="{4D02281C-9DDA-BDF2-3791-6DD1FE1BC39A}"/>
          </ac:spMkLst>
        </pc:spChg>
        <pc:spChg chg="mod">
          <ac:chgData name="Jamie Lawson" userId="2271382c-098f-4ec4-8fdd-fb4f9d036fbe" providerId="ADAL" clId="{97DB7A04-0D40-4A20-96EF-D7C618DF7871}" dt="2026-03-17T20:11:45.968" v="346"/>
          <ac:spMkLst>
            <pc:docMk/>
            <pc:sldMk cId="2580455320" sldId="278"/>
            <ac:spMk id="4" creationId="{D878A1B1-3FF7-A86B-3449-EA705219FA48}"/>
          </ac:spMkLst>
        </pc:spChg>
      </pc:sldChg>
      <pc:sldChg chg="addSp delSp modSp new mod modClrScheme chgLayout">
        <pc:chgData name="Jamie Lawson" userId="2271382c-098f-4ec4-8fdd-fb4f9d036fbe" providerId="ADAL" clId="{97DB7A04-0D40-4A20-96EF-D7C618DF7871}" dt="2026-03-17T20:16:57.119" v="425" actId="113"/>
        <pc:sldMkLst>
          <pc:docMk/>
          <pc:sldMk cId="3256039601" sldId="279"/>
        </pc:sldMkLst>
        <pc:spChg chg="del mod ord">
          <ac:chgData name="Jamie Lawson" userId="2271382c-098f-4ec4-8fdd-fb4f9d036fbe" providerId="ADAL" clId="{97DB7A04-0D40-4A20-96EF-D7C618DF7871}" dt="2026-03-17T20:12:30.454" v="348" actId="700"/>
          <ac:spMkLst>
            <pc:docMk/>
            <pc:sldMk cId="3256039601" sldId="279"/>
            <ac:spMk id="2" creationId="{E077D335-DE59-9E7C-1878-2953CABBB764}"/>
          </ac:spMkLst>
        </pc:spChg>
        <pc:spChg chg="del mod ord">
          <ac:chgData name="Jamie Lawson" userId="2271382c-098f-4ec4-8fdd-fb4f9d036fbe" providerId="ADAL" clId="{97DB7A04-0D40-4A20-96EF-D7C618DF7871}" dt="2026-03-17T20:12:30.454" v="348" actId="700"/>
          <ac:spMkLst>
            <pc:docMk/>
            <pc:sldMk cId="3256039601" sldId="279"/>
            <ac:spMk id="3" creationId="{D35B3D5C-BB5E-10DC-62A7-0C1EAD939EAA}"/>
          </ac:spMkLst>
        </pc:spChg>
        <pc:spChg chg="del">
          <ac:chgData name="Jamie Lawson" userId="2271382c-098f-4ec4-8fdd-fb4f9d036fbe" providerId="ADAL" clId="{97DB7A04-0D40-4A20-96EF-D7C618DF7871}" dt="2026-03-17T20:12:30.454" v="348" actId="700"/>
          <ac:spMkLst>
            <pc:docMk/>
            <pc:sldMk cId="3256039601" sldId="279"/>
            <ac:spMk id="4" creationId="{51B2738A-1671-5EFB-7CB1-0B1017A85C97}"/>
          </ac:spMkLst>
        </pc:spChg>
        <pc:spChg chg="add mod ord">
          <ac:chgData name="Jamie Lawson" userId="2271382c-098f-4ec4-8fdd-fb4f9d036fbe" providerId="ADAL" clId="{97DB7A04-0D40-4A20-96EF-D7C618DF7871}" dt="2026-03-17T20:16:41.695" v="424" actId="20577"/>
          <ac:spMkLst>
            <pc:docMk/>
            <pc:sldMk cId="3256039601" sldId="279"/>
            <ac:spMk id="5" creationId="{C4DF2579-24C5-AF64-C5D5-B58D4673D1E9}"/>
          </ac:spMkLst>
        </pc:spChg>
        <pc:spChg chg="add mod ord">
          <ac:chgData name="Jamie Lawson" userId="2271382c-098f-4ec4-8fdd-fb4f9d036fbe" providerId="ADAL" clId="{97DB7A04-0D40-4A20-96EF-D7C618DF7871}" dt="2026-03-17T20:16:57.119" v="425" actId="113"/>
          <ac:spMkLst>
            <pc:docMk/>
            <pc:sldMk cId="3256039601" sldId="279"/>
            <ac:spMk id="6" creationId="{91514BF0-148B-B15D-B3C8-1ACCDEA6A32F}"/>
          </ac:spMkLst>
        </pc:spChg>
      </pc:sldChg>
      <pc:sldChg chg="modSp new mod modAnim">
        <pc:chgData name="Jamie Lawson" userId="2271382c-098f-4ec4-8fdd-fb4f9d036fbe" providerId="ADAL" clId="{97DB7A04-0D40-4A20-96EF-D7C618DF7871}" dt="2026-03-18T01:36:19.915" v="1768"/>
        <pc:sldMkLst>
          <pc:docMk/>
          <pc:sldMk cId="2010439688" sldId="280"/>
        </pc:sldMkLst>
        <pc:spChg chg="mod">
          <ac:chgData name="Jamie Lawson" userId="2271382c-098f-4ec4-8fdd-fb4f9d036fbe" providerId="ADAL" clId="{97DB7A04-0D40-4A20-96EF-D7C618DF7871}" dt="2026-03-17T20:19:43.975" v="485" actId="20577"/>
          <ac:spMkLst>
            <pc:docMk/>
            <pc:sldMk cId="2010439688" sldId="280"/>
            <ac:spMk id="2" creationId="{8BCB0352-A952-9608-7252-A1342970052F}"/>
          </ac:spMkLst>
        </pc:spChg>
        <pc:spChg chg="mod">
          <ac:chgData name="Jamie Lawson" userId="2271382c-098f-4ec4-8fdd-fb4f9d036fbe" providerId="ADAL" clId="{97DB7A04-0D40-4A20-96EF-D7C618DF7871}" dt="2026-03-17T20:22:46.692" v="989" actId="20577"/>
          <ac:spMkLst>
            <pc:docMk/>
            <pc:sldMk cId="2010439688" sldId="280"/>
            <ac:spMk id="3" creationId="{2F131138-9B26-BC76-8E76-8EF68EF685A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7C3C99-2F11-4E28-9544-400C38EBD9C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98EF1-5DB7-4C34-9817-F98FFCB53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61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Liberal-democracy</a:t>
            </a:r>
            <a:r>
              <a:rPr lang="en-US" dirty="0"/>
              <a:t> – rights and free, fair elections as a framework for politics in West, and as model for the world</a:t>
            </a:r>
          </a:p>
          <a:p>
            <a:r>
              <a:rPr lang="en-US" b="1" dirty="0"/>
              <a:t>The authority of science </a:t>
            </a:r>
            <a:r>
              <a:rPr lang="en-US" dirty="0"/>
              <a:t>- even if action was frustratingly slow, science had enough prestige to set policy agendas</a:t>
            </a:r>
          </a:p>
          <a:p>
            <a:pPr lvl="1"/>
            <a:r>
              <a:rPr lang="en-US" dirty="0"/>
              <a:t>Vaccines, climate, etc.</a:t>
            </a:r>
          </a:p>
          <a:p>
            <a:r>
              <a:rPr lang="en-US" b="1" dirty="0"/>
              <a:t>No real alternatives to capitalism</a:t>
            </a:r>
            <a:r>
              <a:rPr lang="en-US" dirty="0"/>
              <a:t>, whether now or imagined – the fall of the Soviet bloc, and transition of China to market economy</a:t>
            </a:r>
          </a:p>
          <a:p>
            <a:r>
              <a:rPr lang="en-US" b="1" dirty="0"/>
              <a:t>Soft power as a tool of powerful countries</a:t>
            </a:r>
            <a:r>
              <a:rPr lang="en-US" dirty="0"/>
              <a:t> had an interest in soft power (persuasion, reasoned justification, diplomacy) alongside hard power (violence)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98EF1-5DB7-4C34-9817-F98FFCB53F6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242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crisis in our government and rules, but also in how our economy works </a:t>
            </a:r>
          </a:p>
          <a:p>
            <a:pPr lvl="1"/>
            <a:r>
              <a:rPr lang="en-US" dirty="0"/>
              <a:t>technically how we make, buy, and sell things; </a:t>
            </a:r>
          </a:p>
          <a:p>
            <a:pPr lvl="1"/>
            <a:r>
              <a:rPr lang="en-US" dirty="0"/>
              <a:t>also socially in who does that work, and to whose benefit</a:t>
            </a:r>
          </a:p>
          <a:p>
            <a:r>
              <a:rPr lang="en-US" dirty="0"/>
              <a:t>Crises like this come rarely, and they punctuate longer periods of relative calm and certainty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Great Depression and WWII (followed by postwar prosperity)</a:t>
            </a:r>
          </a:p>
          <a:p>
            <a:pPr lvl="1"/>
            <a:r>
              <a:rPr lang="en-US" dirty="0"/>
              <a:t>The 1970s - Mass strikes, inflation, OPEC crisis, etc. (followed by neoliberalism) </a:t>
            </a:r>
          </a:p>
          <a:p>
            <a:pPr lvl="1"/>
            <a:r>
              <a:rPr lang="en-US" dirty="0"/>
              <a:t>What we are living now (followed by what?)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98EF1-5DB7-4C34-9817-F98FFCB53F6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184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Competing for investment, deregulating </a:t>
            </a:r>
            <a:r>
              <a:rPr lang="en-US" dirty="0" err="1"/>
              <a:t>labour</a:t>
            </a:r>
            <a:r>
              <a:rPr lang="en-US" dirty="0"/>
              <a:t>, environment,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More precarious, irregular jobs</a:t>
            </a:r>
          </a:p>
          <a:p>
            <a:r>
              <a:rPr lang="en-US" dirty="0"/>
              <a:t>Outsourcing, offshoring, and dividing up production </a:t>
            </a:r>
          </a:p>
          <a:p>
            <a:pPr lvl="1"/>
            <a:r>
              <a:rPr lang="en-US" dirty="0"/>
              <a:t>Aim: reduce costs by doing key work in low-wage, low-regulation places</a:t>
            </a:r>
          </a:p>
          <a:p>
            <a:r>
              <a:rPr lang="en-US" dirty="0"/>
              <a:t>Opening up of China, Soviet bloc to capitalist manufacturing</a:t>
            </a:r>
          </a:p>
          <a:p>
            <a:r>
              <a:rPr lang="en-US" dirty="0"/>
              <a:t>More remote and more energy-intensive extraction</a:t>
            </a:r>
          </a:p>
          <a:p>
            <a:pPr lvl="1"/>
            <a:r>
              <a:rPr lang="en-US" dirty="0"/>
              <a:t>Consequence of postwar resource sources being exhausted</a:t>
            </a:r>
          </a:p>
          <a:p>
            <a:pPr lvl="1"/>
            <a:r>
              <a:rPr lang="en-US" dirty="0"/>
              <a:t>Rise of bitumen, shale gas, off-shore oil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98EF1-5DB7-4C34-9817-F98FFCB53F6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567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Computer-based linkage between marketing, design, and automated production lines</a:t>
            </a:r>
          </a:p>
          <a:p>
            <a:pPr lvl="1"/>
            <a:r>
              <a:rPr lang="en-US" dirty="0"/>
              <a:t>Aim: rapid shifts in design and demand, together with machinery capable of changing output rapidly (niche marketing, batch production)</a:t>
            </a:r>
          </a:p>
          <a:p>
            <a:pPr lvl="1"/>
            <a:r>
              <a:rPr lang="en-US" dirty="0"/>
              <a:t>Also savings in warehousing at each location:  instead just-in-time delivery of parts and products</a:t>
            </a:r>
          </a:p>
          <a:p>
            <a:r>
              <a:rPr lang="en-US" dirty="0"/>
              <a:t>Social media reduce face-to-face interactions and embodied activities</a:t>
            </a:r>
          </a:p>
          <a:p>
            <a:pPr lvl="1"/>
            <a:r>
              <a:rPr lang="en-US" dirty="0"/>
              <a:t>Turn away from mass media to algorithmically organized social media</a:t>
            </a:r>
          </a:p>
          <a:p>
            <a:pPr lvl="1"/>
            <a:r>
              <a:rPr lang="en-US" dirty="0"/>
              <a:t>Declines in emotional and physical health</a:t>
            </a:r>
          </a:p>
          <a:p>
            <a:pPr lvl="1"/>
            <a:r>
              <a:rPr lang="en-US" dirty="0"/>
              <a:t>Increase in echo chamber communications</a:t>
            </a:r>
          </a:p>
          <a:p>
            <a:pPr lvl="1"/>
            <a:r>
              <a:rPr lang="en-US" dirty="0"/>
              <a:t>Algorithms make your attention span into a marketable thing to track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98EF1-5DB7-4C34-9817-F98FFCB53F6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59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Longer supply lines, more heavily used, passing through less-policed areas</a:t>
            </a:r>
          </a:p>
          <a:p>
            <a:pPr lvl="1"/>
            <a:r>
              <a:rPr lang="en-US" dirty="0"/>
              <a:t>For resource supplies</a:t>
            </a:r>
          </a:p>
          <a:p>
            <a:pPr lvl="1"/>
            <a:r>
              <a:rPr lang="en-US" dirty="0"/>
              <a:t>For parts and equipment between different stages in production</a:t>
            </a:r>
          </a:p>
          <a:p>
            <a:pPr lvl="1"/>
            <a:r>
              <a:rPr lang="en-US" dirty="0"/>
              <a:t>For getting products to their markets</a:t>
            </a:r>
          </a:p>
          <a:p>
            <a:r>
              <a:rPr lang="en-US" dirty="0"/>
              <a:t>States have less role in regulating the economy</a:t>
            </a:r>
          </a:p>
          <a:p>
            <a:r>
              <a:rPr lang="en-US" dirty="0"/>
              <a:t>Alteration of </a:t>
            </a:r>
            <a:r>
              <a:rPr lang="en-US" dirty="0" err="1"/>
              <a:t>iinternational</a:t>
            </a:r>
            <a:r>
              <a:rPr lang="en-US" dirty="0"/>
              <a:t> trade rules to facilitate tariff-free movement of parts, and also temporary work visas for </a:t>
            </a:r>
            <a:r>
              <a:rPr lang="en-US" dirty="0" err="1"/>
              <a:t>labourers</a:t>
            </a:r>
            <a:r>
              <a:rPr lang="en-US" dirty="0"/>
              <a:t> and for management</a:t>
            </a:r>
          </a:p>
          <a:p>
            <a:r>
              <a:rPr lang="en-US" dirty="0"/>
              <a:t>Lead firms assume important roles in setting rules for supply chains:  organized through new communications and surveillance technologies</a:t>
            </a:r>
          </a:p>
          <a:p>
            <a:r>
              <a:rPr lang="en-US" dirty="0"/>
              <a:t>Left-wing parties gradually compromise with terms of neoliberalism, abandon classic </a:t>
            </a:r>
            <a:r>
              <a:rPr lang="en-US" dirty="0" err="1"/>
              <a:t>labour</a:t>
            </a:r>
            <a:r>
              <a:rPr lang="en-US" dirty="0"/>
              <a:t> and welfare guarantees (Clinton, Blair, Chrétien) </a:t>
            </a:r>
          </a:p>
          <a:p>
            <a:r>
              <a:rPr lang="en-US" dirty="0"/>
              <a:t>Rising costs of education borne increasingly by the students themselves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98EF1-5DB7-4C34-9817-F98FFCB53F6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585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assumption that liberal-democratic institutions were a universal goal, even if welfare guarantees were declining</a:t>
            </a:r>
          </a:p>
          <a:p>
            <a:pPr lvl="1"/>
            <a:r>
              <a:rPr lang="en-US" dirty="0"/>
              <a:t>A relatively safe space for protest in liberal-democratic societies</a:t>
            </a:r>
          </a:p>
          <a:p>
            <a:r>
              <a:rPr lang="en-US" dirty="0"/>
              <a:t>The assumption that liberal-democratic countries provided leadership and a model for other parts of the world</a:t>
            </a:r>
          </a:p>
          <a:p>
            <a:r>
              <a:rPr lang="en-US" dirty="0"/>
              <a:t>The authority of science, and hence the value and prestige of white-collar educated professionals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98EF1-5DB7-4C34-9817-F98FFCB53F6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430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Possibility of disrupting or interrupting supply chains</a:t>
            </a:r>
          </a:p>
          <a:p>
            <a:r>
              <a:rPr lang="en-US" dirty="0"/>
              <a:t>Indigenous communities often the best placed and most interested in staging such interruptions</a:t>
            </a:r>
          </a:p>
          <a:p>
            <a:pPr lvl="1"/>
            <a:r>
              <a:rPr lang="en-US" dirty="0"/>
              <a:t>Increased environmentalist engagement with Indigenous communities</a:t>
            </a:r>
          </a:p>
          <a:p>
            <a:pPr lvl="1"/>
            <a:r>
              <a:rPr lang="en-US" dirty="0"/>
              <a:t>Strained relations in making these relationships work</a:t>
            </a:r>
          </a:p>
          <a:p>
            <a:r>
              <a:rPr lang="en-US" dirty="0"/>
              <a:t>Justification of policy by science, overcoming objections based on the disruptiveness of making change</a:t>
            </a:r>
          </a:p>
          <a:p>
            <a:r>
              <a:rPr lang="en-US" dirty="0"/>
              <a:t>Possibility of piggy-backing the surveillance and communications technologies to encourage non-state standards for </a:t>
            </a:r>
            <a:r>
              <a:rPr lang="en-US" dirty="0" err="1"/>
              <a:t>labour</a:t>
            </a:r>
            <a:r>
              <a:rPr lang="en-US" dirty="0"/>
              <a:t> and environment</a:t>
            </a:r>
          </a:p>
          <a:p>
            <a:r>
              <a:rPr lang="en-US" dirty="0"/>
              <a:t>Quite separate openings for environmental and climate justice – impacts for poor, racialized minorities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98EF1-5DB7-4C34-9817-F98FFCB53F6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3113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1) from lobbying with expertise to </a:t>
            </a:r>
            <a:r>
              <a:rPr lang="en-US" b="1" dirty="0"/>
              <a:t>non-violent direct-action</a:t>
            </a:r>
          </a:p>
          <a:p>
            <a:pPr lvl="1"/>
            <a:r>
              <a:rPr lang="en-US" dirty="0"/>
              <a:t>Beyond urban settings, specifically at worksites and along roads and other corridors (pipeline corridors,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2) Certification schemes, standard-setting that use supply chains</a:t>
            </a:r>
          </a:p>
          <a:p>
            <a:pPr lvl="1"/>
            <a:r>
              <a:rPr lang="en-US" dirty="0"/>
              <a:t>organic and eco-labeling; “Scope 3” emissions tracking</a:t>
            </a:r>
          </a:p>
          <a:p>
            <a:pPr lvl="1"/>
            <a:r>
              <a:rPr lang="en-US" dirty="0"/>
              <a:t>making key firms in a supply chain responsible for GHG emissions downstream</a:t>
            </a:r>
          </a:p>
          <a:p>
            <a:pPr marL="0" indent="0">
              <a:buNone/>
            </a:pPr>
            <a:r>
              <a:rPr lang="en-US" dirty="0"/>
              <a:t>3) By late 1990s, from forest and animal-protection to climate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98EF1-5DB7-4C34-9817-F98FFCB53F6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29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Multiple financial crises (2000s and 2010s)</a:t>
            </a:r>
          </a:p>
          <a:p>
            <a:r>
              <a:rPr lang="en-US" dirty="0"/>
              <a:t>Loss of authority and prestige of the West as other world regions gain wealth and military power from manufacturing base</a:t>
            </a:r>
          </a:p>
          <a:p>
            <a:r>
              <a:rPr lang="en-US" dirty="0"/>
              <a:t>Educational gaps widen in West, feed into populist rejection of elites</a:t>
            </a:r>
          </a:p>
          <a:p>
            <a:r>
              <a:rPr lang="en-US" dirty="0"/>
              <a:t>Mounting evidence of popular and elite turn to authoritarianism in West</a:t>
            </a:r>
          </a:p>
          <a:p>
            <a:pPr lvl="1"/>
            <a:r>
              <a:rPr lang="en-US" dirty="0"/>
              <a:t>Mobilizes both the technological empires built up around communications and surveillance, and people who persistently lost during neoliberalism</a:t>
            </a:r>
          </a:p>
          <a:p>
            <a:pPr lvl="1"/>
            <a:r>
              <a:rPr lang="en-US" dirty="0"/>
              <a:t>Right-wing movements start to fill void created by soft-pedalling of left parties</a:t>
            </a:r>
          </a:p>
          <a:p>
            <a:pPr lvl="1"/>
            <a:r>
              <a:rPr lang="en-US" dirty="0"/>
              <a:t>Neoliberal right at odds with populist right over liberal-democratic norms, free trade</a:t>
            </a:r>
          </a:p>
          <a:p>
            <a:pPr lvl="1"/>
            <a:r>
              <a:rPr lang="en-US" dirty="0"/>
              <a:t>Loss of prestige for science, education, and educated elites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98EF1-5DB7-4C34-9817-F98FFCB53F6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237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3E809-ADB0-800E-C073-DB975524DE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D3F5F2-80C6-EDF4-43BA-04AC4662B8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A562A-1E68-C087-2953-8EE3DC4A8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3601-A32D-45E6-9545-7A9E7AEA71D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A9980-EE2F-BBF3-6DAE-3C22EA145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953A0-C8EE-80F1-29AF-FA35369B3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6BA2-E9BD-4306-A993-6C51C0FBD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4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3ECAE-A6E8-BE3F-8EAD-9DF05EB7B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AECA3-328A-25EC-8EA4-31711B7ED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8BBDF-7159-3677-3F6C-EDCC3510B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3601-A32D-45E6-9545-7A9E7AEA71D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20222-9AAE-566F-9E3B-8D0E7BBAE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DE27E-F480-402D-8774-57A5E8E03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6BA2-E9BD-4306-A993-6C51C0FBD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542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492DDB-47D2-00FD-6B8E-EE5996F2F4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FB9AF8-6807-5705-9B2E-71BB92CB6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FCFDF7-2A82-12CF-2F8C-51A9DC6C5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3601-A32D-45E6-9545-7A9E7AEA71D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196C1-BC52-70D6-5D58-3473CAEB6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91E11-9F8B-91FB-7165-FC03563AD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6BA2-E9BD-4306-A993-6C51C0FBD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15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9F804-A744-E0ED-53E0-8E730A72C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907B0-6914-A252-A96D-1AC7A59BA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1271D-6484-24C5-498C-54CAAE2CD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3601-A32D-45E6-9545-7A9E7AEA71D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2F2CD-39E3-F582-752C-018FB68FC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C8908-B0AA-0B23-B690-3A09FFEC4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6BA2-E9BD-4306-A993-6C51C0FBD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67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89118-6E76-279A-81B8-3994D66AD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AAB57-28F6-8EB8-ABC1-D1B8F7B68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C1AAE-F2EE-73DC-8C0F-66DE3D66C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3601-A32D-45E6-9545-7A9E7AEA71D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39B3D-1D2D-A289-5C81-E36FE1BBE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B3A26-286A-4DD7-0485-73399CF88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6BA2-E9BD-4306-A993-6C51C0FBD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401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5C5C4-B272-1F78-A439-04D14F66F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CABEF-E9AD-007F-9DA0-2318429BD4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1985AD-04A8-9544-3070-A9D4431243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87F691-A437-C96E-D51E-279EE05F1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3601-A32D-45E6-9545-7A9E7AEA71D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29D555-9275-5A63-E1F0-267AE3BEA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AE6DA7-806A-8958-DADB-BDDD924E0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6BA2-E9BD-4306-A993-6C51C0FBD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604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CA90F-F92B-0F87-F910-FFCE18438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E50E01-8D56-AFB3-4420-99ADE66F4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C1284-6FAC-9AD5-8A05-95B79D941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5837D7-3A43-5028-3E14-22C0E135D6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A55880-D318-02F2-65F2-56F05C88A3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54A604-E1DD-FAC5-7E23-1BDF48E8F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3601-A32D-45E6-9545-7A9E7AEA71D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E096CA-DD97-BFE9-D103-021E10954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6E1A97-3A27-9A49-4518-601294759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6BA2-E9BD-4306-A993-6C51C0FBD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96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DF192-A4A3-A921-D16F-A43F6A219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8133B-6C6D-E359-AD5A-158BB6459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3601-A32D-45E6-9545-7A9E7AEA71D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2D28F6-4623-82A7-C8BE-AE3AEDCC7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FDB28D-DB28-EE17-D853-342D445E3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6BA2-E9BD-4306-A993-6C51C0FBD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35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B5FF28-7C35-963E-9A27-C2843DB3A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3601-A32D-45E6-9545-7A9E7AEA71D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784066-41E4-B77F-5216-09534BD7B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953C4B-48B6-0C61-D1C6-6E3FB08B9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6BA2-E9BD-4306-A993-6C51C0FBD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800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41C98-6A7B-19EB-49BF-8E4334C4D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3153D-371D-B8BA-F834-40A2ED7FB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9FEA87-25C8-E9B0-198A-1EE4EB00E1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7AFC4B-2ECC-1944-DEDC-685F32108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3601-A32D-45E6-9545-7A9E7AEA71D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C5D2DC-024E-9A9F-828E-46B189383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0CC218-C08A-9A2A-AA6B-37A3AF028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6BA2-E9BD-4306-A993-6C51C0FBD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443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71453-DAF3-3DF9-1732-487D1A3AD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36C03A-ADAF-D467-C756-65B4A582C7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91355C-D7E4-7926-C688-804A1E13C0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B862D9-DAB2-D99B-6A1B-45EAAC8AA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3601-A32D-45E6-9545-7A9E7AEA71D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C8F13-692B-F64D-0111-CE25DBC18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570354-9C03-699C-5E74-5BDD3BBE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6BA2-E9BD-4306-A993-6C51C0FBD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95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F29E06-C445-AED6-B0E5-9189CD563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A2718-A4FA-E1B1-5F5A-49AC9DBAB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5FE7D-3C8D-4BF4-4EF0-3CB2065A89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CA3601-A32D-45E6-9545-7A9E7AEA71DF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25273-0809-20E7-F401-62F87D9C79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2D9E3-6689-7BB9-9C7E-0AC119CE78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886BA2-E9BD-4306-A993-6C51C0FBD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71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22E87-6FBC-C351-4DC9-21E4F7DF3B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Threats to what we thought we had protected: </a:t>
            </a:r>
            <a:br>
              <a:rPr lang="en-US" dirty="0"/>
            </a:br>
            <a:r>
              <a:rPr lang="en-US" sz="4000" dirty="0"/>
              <a:t>Climate Politics in the </a:t>
            </a:r>
            <a:r>
              <a:rPr lang="en-US" sz="4000"/>
              <a:t>Shadow </a:t>
            </a:r>
            <a:br>
              <a:rPr lang="en-US" sz="4000"/>
            </a:br>
            <a:r>
              <a:rPr lang="en-US" sz="4000"/>
              <a:t>of Democratic Crisis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E0A09E-3531-BB72-E87D-AB43F7291E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Jamie Lawson, PhD</a:t>
            </a:r>
          </a:p>
          <a:p>
            <a:r>
              <a:rPr lang="en-US" dirty="0"/>
              <a:t>Associate Professor, Dept of Political Science</a:t>
            </a:r>
          </a:p>
          <a:p>
            <a:r>
              <a:rPr lang="en-US" dirty="0"/>
              <a:t>University of Victoria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602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3DA99-0327-D0A2-D3C9-4A90A791B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CBAEC-32CA-B6F3-6015-93DE2DA76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Longer supply lines </a:t>
            </a:r>
            <a:r>
              <a:rPr lang="en-US" dirty="0"/>
              <a:t>through less-policed areas</a:t>
            </a:r>
          </a:p>
          <a:p>
            <a:r>
              <a:rPr lang="en-US" b="1" dirty="0"/>
              <a:t>State regulation </a:t>
            </a:r>
            <a:r>
              <a:rPr lang="en-US" dirty="0"/>
              <a:t>supports rather than limits business</a:t>
            </a:r>
          </a:p>
          <a:p>
            <a:pPr lvl="1"/>
            <a:r>
              <a:rPr lang="en-US" dirty="0"/>
              <a:t>Left-wing and </a:t>
            </a:r>
            <a:r>
              <a:rPr lang="en-US" dirty="0" err="1"/>
              <a:t>centre</a:t>
            </a:r>
            <a:r>
              <a:rPr lang="en-US" dirty="0"/>
              <a:t> parties gradually abandon </a:t>
            </a:r>
            <a:r>
              <a:rPr lang="en-US" dirty="0" err="1"/>
              <a:t>labour</a:t>
            </a:r>
            <a:r>
              <a:rPr lang="en-US" dirty="0"/>
              <a:t>, services, and welfare (Clinton, Blair, Chrétien) </a:t>
            </a:r>
          </a:p>
          <a:p>
            <a:r>
              <a:rPr lang="en-US" b="1" dirty="0"/>
              <a:t>International governance </a:t>
            </a:r>
            <a:r>
              <a:rPr lang="en-US" dirty="0"/>
              <a:t>change: movement of parts, goods, and temporary </a:t>
            </a:r>
            <a:r>
              <a:rPr lang="en-US" dirty="0" err="1"/>
              <a:t>labourers</a:t>
            </a:r>
            <a:r>
              <a:rPr lang="en-US" dirty="0"/>
              <a:t> and management</a:t>
            </a:r>
          </a:p>
          <a:p>
            <a:r>
              <a:rPr lang="en-US" b="1" dirty="0"/>
              <a:t>Lead firms </a:t>
            </a:r>
            <a:r>
              <a:rPr lang="en-US" dirty="0"/>
              <a:t>set rules for supply chains:  new communications and surveillance technologies support them</a:t>
            </a:r>
          </a:p>
          <a:p>
            <a:r>
              <a:rPr lang="en-US" b="1" dirty="0"/>
              <a:t>Rising costs of education </a:t>
            </a:r>
            <a:r>
              <a:rPr lang="en-US" dirty="0"/>
              <a:t>borne by students themselves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13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FD6B7-F9A5-03D0-AEC9-2BB70F3A3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things changed little, or strengthened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474E2-F2F8-A4DD-558B-7AF832EF3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Liberal-democratic institutions </a:t>
            </a:r>
            <a:r>
              <a:rPr lang="en-US" dirty="0"/>
              <a:t>as a universal goal, even if welfare guarantees were declining</a:t>
            </a:r>
          </a:p>
          <a:p>
            <a:pPr lvl="1"/>
            <a:r>
              <a:rPr lang="en-US" dirty="0"/>
              <a:t>A relatively safe space for protest in liberal-democratic societies</a:t>
            </a:r>
          </a:p>
          <a:p>
            <a:r>
              <a:rPr lang="en-US" b="1" dirty="0"/>
              <a:t>Liberal-democracies leaders and models abroad</a:t>
            </a:r>
          </a:p>
          <a:p>
            <a:r>
              <a:rPr lang="en-US" b="1" dirty="0"/>
              <a:t>Authority of science</a:t>
            </a:r>
          </a:p>
          <a:p>
            <a:pPr lvl="1"/>
            <a:r>
              <a:rPr lang="en-US" dirty="0"/>
              <a:t>hence the value and prestige of white-collar educated professionals</a:t>
            </a:r>
          </a:p>
          <a:p>
            <a:r>
              <a:rPr lang="en-US" b="1" dirty="0"/>
              <a:t>Diversity of identities, not class</a:t>
            </a:r>
            <a:r>
              <a:rPr lang="en-US" dirty="0"/>
              <a:t>, </a:t>
            </a:r>
            <a:r>
              <a:rPr lang="en-US" dirty="0" err="1"/>
              <a:t>centre</a:t>
            </a:r>
            <a:r>
              <a:rPr lang="en-US" dirty="0"/>
              <a:t> of dissent</a:t>
            </a:r>
          </a:p>
        </p:txBody>
      </p:sp>
    </p:spTree>
    <p:extLst>
      <p:ext uri="{BB962C8B-B14F-4D97-AF65-F5344CB8AC3E}">
        <p14:creationId xmlns:p14="http://schemas.microsoft.com/office/powerpoint/2010/main" val="4245920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AEF4D-441F-19E4-A5CD-06F89A8A7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for protest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B5989-7D40-E089-6959-EC11505F9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From states to supply chains</a:t>
            </a:r>
          </a:p>
          <a:p>
            <a:r>
              <a:rPr lang="en-US" b="1" dirty="0"/>
              <a:t>Indigenous placement </a:t>
            </a:r>
            <a:r>
              <a:rPr lang="en-US" dirty="0"/>
              <a:t>and interest in staging such actions</a:t>
            </a:r>
          </a:p>
          <a:p>
            <a:pPr lvl="1"/>
            <a:r>
              <a:rPr lang="en-US" dirty="0"/>
              <a:t>Increased environmentalist engagement with them</a:t>
            </a:r>
          </a:p>
          <a:p>
            <a:pPr lvl="1"/>
            <a:r>
              <a:rPr lang="en-US" dirty="0"/>
              <a:t>Problems making these relationships work</a:t>
            </a:r>
          </a:p>
          <a:p>
            <a:r>
              <a:rPr lang="en-US" b="1" dirty="0"/>
              <a:t>Science justifies </a:t>
            </a:r>
            <a:r>
              <a:rPr lang="en-US" dirty="0"/>
              <a:t>hard policy demands</a:t>
            </a:r>
          </a:p>
          <a:p>
            <a:r>
              <a:rPr lang="en-US" b="1" dirty="0"/>
              <a:t>Non-state standard setting</a:t>
            </a:r>
            <a:r>
              <a:rPr lang="en-US" dirty="0"/>
              <a:t>:  Possibility of piggy-backing the surveillance and communications technologies of supply chains</a:t>
            </a:r>
          </a:p>
          <a:p>
            <a:r>
              <a:rPr lang="en-US" dirty="0"/>
              <a:t>Opening to </a:t>
            </a:r>
            <a:r>
              <a:rPr lang="en-US" b="1" dirty="0"/>
              <a:t>environmental and climate justice </a:t>
            </a:r>
            <a:r>
              <a:rPr lang="en-US" dirty="0"/>
              <a:t>– impacts for poor, racialized minorities, women and gender minorities, Indigenous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44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982A3-4057-C2AF-963F-274B69D0E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 Campaigning and Indigenous Land </a:t>
            </a:r>
            <a:r>
              <a:rPr lang="en-US" dirty="0" err="1"/>
              <a:t>Defence</a:t>
            </a:r>
            <a:r>
              <a:rPr lang="en-US" dirty="0"/>
              <a:t> in the Neoliberal Era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F73AC-3027-DACE-7418-D1F5A7A6D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dirty="0"/>
              <a:t>From lobbying with expertise to </a:t>
            </a:r>
            <a:r>
              <a:rPr lang="en-US" b="1" dirty="0"/>
              <a:t>non-violent direct-action</a:t>
            </a:r>
          </a:p>
          <a:p>
            <a:pPr marL="514350" indent="-514350">
              <a:buAutoNum type="arabicParenR"/>
            </a:pPr>
            <a:r>
              <a:rPr lang="en-US" dirty="0"/>
              <a:t>Action along </a:t>
            </a:r>
            <a:r>
              <a:rPr lang="en-US" b="1" dirty="0"/>
              <a:t>supply lines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b="1" dirty="0"/>
              <a:t>Certification schemes, standard-setting</a:t>
            </a:r>
            <a:r>
              <a:rPr lang="en-US" dirty="0"/>
              <a:t> that use supply chains</a:t>
            </a:r>
          </a:p>
          <a:p>
            <a:pPr lvl="1"/>
            <a:r>
              <a:rPr lang="en-US" dirty="0"/>
              <a:t>organic and eco-labeling; “Scope 3” emissions tracking</a:t>
            </a:r>
          </a:p>
          <a:p>
            <a:pPr marL="0" indent="0">
              <a:buNone/>
            </a:pPr>
            <a:r>
              <a:rPr lang="en-US" dirty="0"/>
              <a:t>4) By late 1990s, from forest and animal-protection to </a:t>
            </a:r>
            <a:r>
              <a:rPr lang="en-US" b="1" dirty="0"/>
              <a:t>climate</a:t>
            </a:r>
          </a:p>
          <a:p>
            <a:pPr marL="0" indent="0">
              <a:buNone/>
            </a:pPr>
            <a:r>
              <a:rPr lang="en-US" dirty="0"/>
              <a:t>5) Climate as the cause for </a:t>
            </a:r>
            <a:r>
              <a:rPr lang="en-US" b="1" dirty="0"/>
              <a:t>indoor people </a:t>
            </a:r>
            <a:r>
              <a:rPr lang="en-US" dirty="0"/>
              <a:t>as well as outdoor people</a:t>
            </a:r>
          </a:p>
        </p:txBody>
      </p:sp>
    </p:spTree>
    <p:extLst>
      <p:ext uri="{BB962C8B-B14F-4D97-AF65-F5344CB8AC3E}">
        <p14:creationId xmlns:p14="http://schemas.microsoft.com/office/powerpoint/2010/main" val="132075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D1E9F-0077-E64F-41E9-3B13EDA14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Neoliberal West in Crisis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9169F-8E68-D02B-1674-1E3380008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Multiple </a:t>
            </a:r>
            <a:r>
              <a:rPr lang="en-US" b="1" dirty="0"/>
              <a:t>financial crises </a:t>
            </a:r>
            <a:r>
              <a:rPr lang="en-US" dirty="0"/>
              <a:t>(2000s and 2010s)</a:t>
            </a:r>
          </a:p>
          <a:p>
            <a:r>
              <a:rPr lang="en-US" b="1" dirty="0"/>
              <a:t>Loss of authority and prestige</a:t>
            </a:r>
          </a:p>
          <a:p>
            <a:r>
              <a:rPr lang="en-US" b="1" dirty="0"/>
              <a:t>Educational, rural-urban gaps </a:t>
            </a:r>
            <a:endParaRPr lang="en-US" dirty="0"/>
          </a:p>
          <a:p>
            <a:r>
              <a:rPr lang="en-US" b="1" dirty="0"/>
              <a:t>Turn to authoritarianism</a:t>
            </a:r>
            <a:endParaRPr lang="en-US" dirty="0"/>
          </a:p>
          <a:p>
            <a:pPr lvl="1"/>
            <a:r>
              <a:rPr lang="en-US" dirty="0"/>
              <a:t>Empires around algorithmic communications and surveillance tech</a:t>
            </a:r>
          </a:p>
          <a:p>
            <a:pPr lvl="1"/>
            <a:r>
              <a:rPr lang="en-US" dirty="0"/>
              <a:t>People who persistently lost status and safety during neoliberalism</a:t>
            </a:r>
          </a:p>
          <a:p>
            <a:pPr lvl="1"/>
            <a:r>
              <a:rPr lang="en-US" dirty="0"/>
              <a:t>Right-wing movements fill void about (restricted) welfare as left parties moderate; impatience with identity politics</a:t>
            </a:r>
          </a:p>
          <a:p>
            <a:pPr lvl="1"/>
            <a:r>
              <a:rPr lang="en-US" dirty="0"/>
              <a:t>Neoliberal versus populist right dispute liberal-democracy, free trade</a:t>
            </a:r>
          </a:p>
          <a:p>
            <a:r>
              <a:rPr lang="en-US" b="1" dirty="0"/>
              <a:t>Loss of prestige </a:t>
            </a:r>
            <a:r>
              <a:rPr lang="en-US" dirty="0"/>
              <a:t>for science, education, and educated elites</a:t>
            </a:r>
          </a:p>
        </p:txBody>
      </p:sp>
    </p:spTree>
    <p:extLst>
      <p:ext uri="{BB962C8B-B14F-4D97-AF65-F5344CB8AC3E}">
        <p14:creationId xmlns:p14="http://schemas.microsoft.com/office/powerpoint/2010/main" val="4199253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3FB78-6EB0-886B-0C35-55E470FFC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elements of the crisis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B5BE0-E6A1-9E76-1495-20FBF257C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Disrupted supply chains</a:t>
            </a:r>
            <a:r>
              <a:rPr lang="en-US" dirty="0"/>
              <a:t>: COVID and other crises (Fukushima)</a:t>
            </a:r>
          </a:p>
          <a:p>
            <a:pPr lvl="1"/>
            <a:r>
              <a:rPr lang="en-US" dirty="0"/>
              <a:t>Growing interest in reshoring</a:t>
            </a:r>
          </a:p>
          <a:p>
            <a:pPr lvl="1"/>
            <a:r>
              <a:rPr lang="en-US" dirty="0"/>
              <a:t>Nostalgia in West for manufacturing </a:t>
            </a:r>
          </a:p>
          <a:p>
            <a:r>
              <a:rPr lang="en-US" b="1" dirty="0"/>
              <a:t>Climate crisis</a:t>
            </a:r>
            <a:r>
              <a:rPr lang="en-US" dirty="0"/>
              <a:t> – backdrop of rising threats to food, water, safe life</a:t>
            </a:r>
          </a:p>
          <a:p>
            <a:pPr lvl="1"/>
            <a:r>
              <a:rPr lang="en-US" dirty="0"/>
              <a:t>“natural” disasters, smog, etc.</a:t>
            </a:r>
          </a:p>
          <a:p>
            <a:r>
              <a:rPr lang="en-US" b="1" dirty="0"/>
              <a:t>Heavier policing of protest</a:t>
            </a:r>
            <a:endParaRPr lang="en-US" dirty="0"/>
          </a:p>
          <a:p>
            <a:r>
              <a:rPr lang="en-US" b="1" dirty="0"/>
              <a:t>Pressure on critical analysis by experts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219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F2682-F14F-710D-A219-55AE1AB65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for Neoliberal-Era protest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9310F-C34A-DAC9-841E-9BFC9FF2B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Intensified policing and surveillance of protest along supply lines, Indigenous communities</a:t>
            </a:r>
          </a:p>
          <a:p>
            <a:r>
              <a:rPr lang="en-US" dirty="0"/>
              <a:t>“Border” policing follows supply lines and migration populations where they live</a:t>
            </a:r>
          </a:p>
          <a:p>
            <a:r>
              <a:rPr lang="en-US" dirty="0"/>
              <a:t>Turn away from climate in media (</a:t>
            </a:r>
            <a:r>
              <a:rPr lang="en-US" dirty="0" err="1"/>
              <a:t>esp</a:t>
            </a:r>
            <a:r>
              <a:rPr lang="en-US" dirty="0"/>
              <a:t> post-COVID)</a:t>
            </a:r>
          </a:p>
          <a:p>
            <a:pPr lvl="1"/>
            <a:r>
              <a:rPr lang="en-US" dirty="0"/>
              <a:t>Anti-racism, gender politics, cost of living, democratic politics</a:t>
            </a:r>
          </a:p>
        </p:txBody>
      </p:sp>
    </p:spTree>
    <p:extLst>
      <p:ext uri="{BB962C8B-B14F-4D97-AF65-F5344CB8AC3E}">
        <p14:creationId xmlns:p14="http://schemas.microsoft.com/office/powerpoint/2010/main" val="30528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1254C-5A8A-C673-847F-F716B6DCB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some options for advancing climate action?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562C9-C335-C61D-D544-BD7D0F466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Double down </a:t>
            </a:r>
            <a:r>
              <a:rPr lang="en-US" dirty="0"/>
              <a:t>on supply chain protest, accepting increased criminalization as part of the cost of non-violent resistance</a:t>
            </a:r>
          </a:p>
          <a:p>
            <a:r>
              <a:rPr lang="en-US" b="1" dirty="0"/>
              <a:t>Switch from US leadership </a:t>
            </a:r>
            <a:r>
              <a:rPr lang="en-US" dirty="0"/>
              <a:t>to benefit from China’s, EU’s  commitment to renewables</a:t>
            </a:r>
          </a:p>
          <a:p>
            <a:r>
              <a:rPr lang="en-US" b="1" dirty="0"/>
              <a:t>Green transitions in major urban </a:t>
            </a:r>
            <a:r>
              <a:rPr lang="en-US" b="1" dirty="0" err="1"/>
              <a:t>centres</a:t>
            </a:r>
            <a:r>
              <a:rPr lang="en-US" dirty="0"/>
              <a:t>, environmental justice</a:t>
            </a:r>
          </a:p>
          <a:p>
            <a:pPr lvl="1"/>
            <a:r>
              <a:rPr lang="en-US" dirty="0"/>
              <a:t>Save money for renters, commuters</a:t>
            </a:r>
          </a:p>
          <a:p>
            <a:pPr lvl="1"/>
            <a:r>
              <a:rPr lang="en-US" dirty="0"/>
              <a:t>Starve or export demand for fossil fuels </a:t>
            </a:r>
          </a:p>
          <a:p>
            <a:r>
              <a:rPr lang="en-US" b="1" dirty="0"/>
              <a:t>Semi-rural utopian community initiatives</a:t>
            </a:r>
            <a:r>
              <a:rPr lang="en-US" dirty="0"/>
              <a:t>, in part to prepare for a wide climate collapse</a:t>
            </a:r>
          </a:p>
        </p:txBody>
      </p:sp>
    </p:spTree>
    <p:extLst>
      <p:ext uri="{BB962C8B-B14F-4D97-AF65-F5344CB8AC3E}">
        <p14:creationId xmlns:p14="http://schemas.microsoft.com/office/powerpoint/2010/main" val="309396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E9E75-9317-92D7-9FAA-26E77DDFF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suddenly seems at risk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1EE06-C6CF-A7A1-BE4A-5FFD8FB72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Liberal-democracy in the West</a:t>
            </a:r>
            <a:endParaRPr lang="en-US" dirty="0"/>
          </a:p>
          <a:p>
            <a:r>
              <a:rPr lang="en-US" b="1" dirty="0"/>
              <a:t>The authority of science</a:t>
            </a:r>
            <a:endParaRPr lang="en-US" dirty="0"/>
          </a:p>
          <a:p>
            <a:r>
              <a:rPr lang="en-US" b="1" dirty="0"/>
              <a:t>No real alternatives to capitalism</a:t>
            </a:r>
          </a:p>
          <a:p>
            <a:pPr lvl="1"/>
            <a:r>
              <a:rPr lang="en-US" b="1" dirty="0"/>
              <a:t>Freedom of trade and mobility</a:t>
            </a:r>
            <a:endParaRPr lang="en-US" dirty="0"/>
          </a:p>
          <a:p>
            <a:r>
              <a:rPr lang="en-US" b="1" dirty="0"/>
              <a:t>Soft power (persuasion, expert analysis, negotiation) as tools of powerful countries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34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B0352-A952-9608-7252-A13429700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am 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31138-9B26-BC76-8E76-8EF68EF68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Professor of Political Science</a:t>
            </a:r>
          </a:p>
          <a:p>
            <a:r>
              <a:rPr lang="en-US" dirty="0"/>
              <a:t>Specialties: Canadian politics and the interface between politics and the economy, especially in resource extraction and the environment</a:t>
            </a:r>
          </a:p>
          <a:p>
            <a:r>
              <a:rPr lang="en-US" dirty="0"/>
              <a:t>Interest in the space-time settings in which we do politics:</a:t>
            </a:r>
          </a:p>
          <a:p>
            <a:pPr lvl="1"/>
            <a:r>
              <a:rPr lang="en-US" dirty="0"/>
              <a:t>State politics</a:t>
            </a:r>
          </a:p>
          <a:p>
            <a:pPr lvl="1"/>
            <a:r>
              <a:rPr lang="en-US" dirty="0"/>
              <a:t>Global politics</a:t>
            </a:r>
          </a:p>
          <a:p>
            <a:pPr lvl="1"/>
            <a:r>
              <a:rPr lang="en-US" dirty="0"/>
              <a:t>Indigenous ways of life</a:t>
            </a:r>
          </a:p>
          <a:p>
            <a:pPr lvl="1"/>
            <a:r>
              <a:rPr lang="en-US" dirty="0"/>
              <a:t>Metropolitan </a:t>
            </a:r>
            <a:r>
              <a:rPr lang="en-US" dirty="0" err="1"/>
              <a:t>centres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Supply chains for the Metropolitan </a:t>
            </a:r>
            <a:r>
              <a:rPr lang="en-US" dirty="0" err="1"/>
              <a:t>Centres</a:t>
            </a:r>
            <a:endParaRPr lang="en-US" dirty="0"/>
          </a:p>
          <a:p>
            <a:pPr lvl="1"/>
            <a:r>
              <a:rPr lang="en-US" dirty="0"/>
              <a:t>Forces of destruction</a:t>
            </a:r>
          </a:p>
          <a:p>
            <a:pPr lvl="1"/>
            <a:r>
              <a:rPr lang="en-US" dirty="0"/>
              <a:t>Extraction zones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43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8A3E1-A747-85E7-EC5F-46A22BD17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“Organic Crisis”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91C99-F681-A231-D236-C2881BC7D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A crisis linking all areas of a society</a:t>
            </a:r>
          </a:p>
          <a:p>
            <a:pPr lvl="1"/>
            <a:r>
              <a:rPr lang="en-US" dirty="0"/>
              <a:t>Economics, politics, realm of ideas, households</a:t>
            </a:r>
          </a:p>
          <a:p>
            <a:r>
              <a:rPr lang="en-US" dirty="0"/>
              <a:t>A rare form of crisis</a:t>
            </a:r>
          </a:p>
          <a:p>
            <a:r>
              <a:rPr lang="en-US" dirty="0"/>
              <a:t>Closes longer periods of relative calm and stability</a:t>
            </a:r>
          </a:p>
          <a:p>
            <a:r>
              <a:rPr lang="en-US" dirty="0"/>
              <a:t>Ends with major social reconfigurations, new periods of calm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Great Depression and WWII</a:t>
            </a:r>
          </a:p>
          <a:p>
            <a:pPr lvl="1"/>
            <a:r>
              <a:rPr lang="en-US" dirty="0"/>
              <a:t>Long Recession of 1970s</a:t>
            </a:r>
          </a:p>
          <a:p>
            <a:pPr lvl="1"/>
            <a:r>
              <a:rPr lang="en-US" dirty="0"/>
              <a:t>Arguably, the 2010s to now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71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33056-C78E-FA77-4D3F-56FC55A3B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dangers, fear, and especially uncertainty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B5DDD-3F0D-76F0-D478-6E5DB1974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“Things are </a:t>
            </a:r>
            <a:r>
              <a:rPr lang="en-US" dirty="0" err="1"/>
              <a:t>gonna</a:t>
            </a:r>
            <a:r>
              <a:rPr lang="en-US" dirty="0"/>
              <a:t> slide (slide in all directions)</a:t>
            </a:r>
          </a:p>
          <a:p>
            <a:pPr marL="0" indent="0">
              <a:buNone/>
            </a:pPr>
            <a:r>
              <a:rPr lang="en-US" dirty="0"/>
              <a:t>Won’t be nothing (nothing) you can measure anymore</a:t>
            </a:r>
          </a:p>
          <a:p>
            <a:pPr marL="0" indent="0">
              <a:buNone/>
            </a:pPr>
            <a:r>
              <a:rPr lang="en-US" dirty="0"/>
              <a:t>The blizzard (blizzard) of the world has crossed the threshold</a:t>
            </a:r>
          </a:p>
          <a:p>
            <a:pPr marL="0" indent="0">
              <a:buNone/>
            </a:pPr>
            <a:r>
              <a:rPr lang="en-US" dirty="0"/>
              <a:t>And has overturned the order of the soul.” (Leonard Cohen, </a:t>
            </a:r>
            <a:r>
              <a:rPr lang="en-US" i="1" dirty="0"/>
              <a:t>The Future)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“</a:t>
            </a:r>
            <a:r>
              <a:rPr lang="en-US" dirty="0"/>
              <a:t>The pumps don’t work, </a:t>
            </a:r>
            <a:r>
              <a:rPr lang="en-US" dirty="0" err="1"/>
              <a:t>cuz</a:t>
            </a:r>
            <a:r>
              <a:rPr lang="en-US" dirty="0"/>
              <a:t> the vandals took the handles”</a:t>
            </a:r>
          </a:p>
          <a:p>
            <a:pPr marL="0" indent="0">
              <a:buNone/>
            </a:pPr>
            <a:r>
              <a:rPr lang="en-US" dirty="0"/>
              <a:t>(Bob Dylan, </a:t>
            </a:r>
            <a:r>
              <a:rPr lang="en-US" i="1" dirty="0"/>
              <a:t>Subterranean Homesick Blues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289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B2A69-918E-4F71-75C7-447B560EF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Also, surprising new possibilities…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2281C-9DDA-BDF2-3791-6DD1FE1BC39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What is that sound?</a:t>
            </a:r>
            <a:br>
              <a:rPr lang="en-US" dirty="0"/>
            </a:br>
            <a:r>
              <a:rPr lang="en-US" dirty="0"/>
              <a:t>Where is it coming from?</a:t>
            </a:r>
            <a:br>
              <a:rPr lang="en-US" dirty="0"/>
            </a:br>
            <a:r>
              <a:rPr lang="en-US" dirty="0"/>
              <a:t>All around…</a:t>
            </a:r>
            <a:br>
              <a:rPr lang="en-US" dirty="0"/>
            </a:br>
            <a:r>
              <a:rPr lang="en-US" dirty="0"/>
              <a:t>What are you running from?</a:t>
            </a:r>
            <a:br>
              <a:rPr lang="en-US" dirty="0"/>
            </a:br>
            <a:r>
              <a:rPr lang="en-US" dirty="0"/>
              <a:t>Something you don't understand.</a:t>
            </a:r>
            <a:br>
              <a:rPr lang="en-US" dirty="0"/>
            </a:br>
            <a:r>
              <a:rPr lang="en-US" dirty="0"/>
              <a:t>Something you cannot command…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That's how I know</a:t>
            </a:r>
            <a:br>
              <a:rPr lang="en-US" dirty="0"/>
            </a:br>
            <a:r>
              <a:rPr lang="en-US" dirty="0"/>
              <a:t>She's got a new spell</a:t>
            </a:r>
            <a:br>
              <a:rPr lang="en-US" dirty="0"/>
            </a:br>
            <a:r>
              <a:rPr lang="en-US" dirty="0"/>
              <a:t>Yes, that's how I know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What's going down?</a:t>
            </a:r>
            <a:br>
              <a:rPr lang="en-US" dirty="0"/>
            </a:br>
            <a:r>
              <a:rPr lang="en-US" dirty="0"/>
              <a:t>Who's moved this room from round me?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8A1B1-3FF7-A86B-3449-EA705219FA4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Where has it gone?</a:t>
            </a:r>
            <a:br>
              <a:rPr lang="en-US" dirty="0"/>
            </a:br>
            <a:r>
              <a:rPr lang="en-US" dirty="0"/>
              <a:t>I fear this night will drown me.</a:t>
            </a:r>
            <a:br>
              <a:rPr lang="en-US" dirty="0"/>
            </a:br>
            <a:r>
              <a:rPr lang="en-US" dirty="0"/>
              <a:t>So I lie awake all night,</a:t>
            </a:r>
            <a:br>
              <a:rPr lang="en-US" dirty="0"/>
            </a:br>
            <a:r>
              <a:rPr lang="en-US" dirty="0"/>
              <a:t>'Cos I can't sleep with something I can't fight.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/>
              <a:t>She stole the scene and scenery</a:t>
            </a:r>
            <a:br>
              <a:rPr lang="en-US" dirty="0"/>
            </a:br>
            <a:r>
              <a:rPr lang="en-US" dirty="0"/>
              <a:t>The script and the machinery.</a:t>
            </a:r>
          </a:p>
          <a:p>
            <a:pPr marL="0" indent="0">
              <a:buNone/>
            </a:pPr>
            <a:r>
              <a:rPr lang="en-US" dirty="0"/>
              <a:t>That’s how I know</a:t>
            </a:r>
          </a:p>
          <a:p>
            <a:pPr marL="0" indent="0">
              <a:buNone/>
            </a:pPr>
            <a:r>
              <a:rPr lang="en-US" dirty="0"/>
              <a:t>She’s got a new spell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(Billy Bragg, </a:t>
            </a:r>
            <a:r>
              <a:rPr lang="en-US" i="1" dirty="0"/>
              <a:t>She’s Got a New Spell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80455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DF2579-24C5-AF64-C5D5-B58D4673D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is this “she”?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514BF0-148B-B15D-B3C8-1ACCDEA6A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time has come, the world is set. Perhaps things will become worse and then better. Perhaps there is a small god up in heaven readying herself for us. </a:t>
            </a:r>
            <a:r>
              <a:rPr lang="en-US" b="1" dirty="0"/>
              <a:t>Another world is not only possible, she’s on her way. Maybe many of us won’t be here to greet her, but on a quiet day, if I listen very carefully, I can hear her breathing.</a:t>
            </a:r>
            <a:r>
              <a:rPr lang="en-US" dirty="0"/>
              <a:t>”</a:t>
            </a:r>
          </a:p>
          <a:p>
            <a:pPr marL="0" indent="0">
              <a:buNone/>
            </a:pPr>
            <a:r>
              <a:rPr lang="en-US" dirty="0"/>
              <a:t>- Arundathi Roy, </a:t>
            </a:r>
            <a:r>
              <a:rPr lang="en-US" i="1" dirty="0"/>
              <a:t>The God of Small Things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039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7EAA4-547D-40E8-D5B1-451E5B65C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got used to: The layout of society during neoliberalism, 1980s-2010s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1ED67-7D02-B119-D7CB-804E036F6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End of postwar controls on international finance, fixed currency ties to dollar.</a:t>
            </a:r>
          </a:p>
          <a:p>
            <a:r>
              <a:rPr lang="en-US" b="1" dirty="0"/>
              <a:t>States compete for investment </a:t>
            </a:r>
            <a:r>
              <a:rPr lang="en-US" dirty="0"/>
              <a:t>rather than regulate it, etc. </a:t>
            </a:r>
          </a:p>
          <a:p>
            <a:r>
              <a:rPr lang="en-US" b="1" dirty="0"/>
              <a:t>Outsourcing</a:t>
            </a:r>
            <a:r>
              <a:rPr lang="en-US" dirty="0"/>
              <a:t>, offshoring, and dividing up production </a:t>
            </a:r>
          </a:p>
          <a:p>
            <a:r>
              <a:rPr lang="en-US" b="1" dirty="0"/>
              <a:t>China, Soviet bloc open </a:t>
            </a:r>
            <a:r>
              <a:rPr lang="en-US" dirty="0"/>
              <a:t>to capitalist investment, manufacturing</a:t>
            </a:r>
          </a:p>
          <a:p>
            <a:r>
              <a:rPr lang="en-US" b="1" dirty="0"/>
              <a:t>More remote </a:t>
            </a:r>
            <a:r>
              <a:rPr lang="en-US" dirty="0"/>
              <a:t>and more energy-intensive </a:t>
            </a:r>
            <a:r>
              <a:rPr lang="en-US" b="1" dirty="0"/>
              <a:t>resource sources</a:t>
            </a:r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2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0DB4D-A524-73B8-4F50-2EAFF5410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technologies, organization change production and society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72962-5649-2108-1C78-0747B365B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Marketing, design, automated production linked by computerization</a:t>
            </a:r>
          </a:p>
          <a:p>
            <a:pPr lvl="1"/>
            <a:r>
              <a:rPr lang="en-US" dirty="0"/>
              <a:t>Aim: </a:t>
            </a:r>
            <a:r>
              <a:rPr lang="en-US" b="1" dirty="0"/>
              <a:t>rapid shifts in design and demand</a:t>
            </a:r>
            <a:r>
              <a:rPr lang="en-US" dirty="0"/>
              <a:t>, machinery capable of rapid change (niche marketing, batch production)</a:t>
            </a:r>
          </a:p>
          <a:p>
            <a:r>
              <a:rPr lang="en-US" dirty="0"/>
              <a:t>Savings in warehouse inventory:  </a:t>
            </a:r>
            <a:r>
              <a:rPr lang="en-US" b="1" dirty="0"/>
              <a:t>just-in-time delivery</a:t>
            </a:r>
          </a:p>
          <a:p>
            <a:r>
              <a:rPr lang="en-US" b="1" dirty="0"/>
              <a:t>Social media, algorithmically organized</a:t>
            </a:r>
            <a:r>
              <a:rPr lang="en-US" dirty="0"/>
              <a:t>: reduced face-to-face interactions, embodied activities, handling diversity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4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9c61d377-9894-427c-b13b-1d6a51662b4e}" enabled="0" method="" siteId="{9c61d377-9894-427c-b13b-1d6a51662b4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1932</Words>
  <Application>Microsoft Office PowerPoint</Application>
  <PresentationFormat>Widescreen</PresentationFormat>
  <Paragraphs>195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Threats to what we thought we had protected:  Climate Politics in the Shadow  of Democratic Crisis</vt:lpstr>
      <vt:lpstr>What suddenly seems at risk</vt:lpstr>
      <vt:lpstr>Who am I?</vt:lpstr>
      <vt:lpstr>“Organic Crisis”</vt:lpstr>
      <vt:lpstr>New dangers, fear, and especially uncertainty</vt:lpstr>
      <vt:lpstr>Also, surprising new possibilities… </vt:lpstr>
      <vt:lpstr>Who is this “she”?</vt:lpstr>
      <vt:lpstr>What we got used to: The layout of society during neoliberalism, 1980s-2010s </vt:lpstr>
      <vt:lpstr>New technologies, organization change production and society</vt:lpstr>
      <vt:lpstr>Consequences</vt:lpstr>
      <vt:lpstr>Some things changed little, or strengthened</vt:lpstr>
      <vt:lpstr>Implications for protest</vt:lpstr>
      <vt:lpstr>Environmental Campaigning and Indigenous Land Defence in the Neoliberal Era</vt:lpstr>
      <vt:lpstr>Neoliberal West in Crisis</vt:lpstr>
      <vt:lpstr>More elements of the crisis</vt:lpstr>
      <vt:lpstr>Implications for Neoliberal-Era protest</vt:lpstr>
      <vt:lpstr>What are some options for advancing climate action?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Jamie Lawson</dc:creator>
  <cp:lastModifiedBy>Jamie Lawson</cp:lastModifiedBy>
  <cp:revision>1</cp:revision>
  <dcterms:created xsi:type="dcterms:W3CDTF">2026-03-17T18:08:29Z</dcterms:created>
  <dcterms:modified xsi:type="dcterms:W3CDTF">2026-03-18T01:45:23Z</dcterms:modified>
</cp:coreProperties>
</file>